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436" r:id="rId2"/>
    <p:sldId id="437" r:id="rId3"/>
    <p:sldId id="438" r:id="rId4"/>
    <p:sldId id="439" r:id="rId5"/>
    <p:sldId id="442" r:id="rId6"/>
    <p:sldId id="423" r:id="rId7"/>
    <p:sldId id="424" r:id="rId8"/>
    <p:sldId id="425" r:id="rId9"/>
    <p:sldId id="426" r:id="rId10"/>
    <p:sldId id="427" r:id="rId11"/>
    <p:sldId id="433" r:id="rId12"/>
    <p:sldId id="428" r:id="rId13"/>
    <p:sldId id="429" r:id="rId14"/>
    <p:sldId id="430" r:id="rId15"/>
    <p:sldId id="432" r:id="rId16"/>
    <p:sldId id="435" r:id="rId17"/>
    <p:sldId id="440" r:id="rId18"/>
    <p:sldId id="441" r:id="rId19"/>
  </p:sldIdLst>
  <p:sldSz cx="9144000" cy="6858000" type="screen4x3"/>
  <p:notesSz cx="6858000" cy="9144000"/>
  <p:photoAlbum/>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36"/>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7ED177-9520-47C5-836A-D3382C0CA4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515024CD-CD18-4BC4-9181-45824069FECA}">
      <dgm:prSet/>
      <dgm:spPr>
        <a:solidFill>
          <a:srgbClr val="C00000"/>
        </a:solidFill>
      </dgm:spPr>
      <dgm:t>
        <a:bodyPr/>
        <a:lstStyle/>
        <a:p>
          <a:pPr algn="ctr" rtl="0"/>
          <a:r>
            <a:rPr lang="tr-TR" b="1" baseline="0" dirty="0" smtClean="0"/>
            <a:t>“Kamuda Etik Kültürün Pekiştirilmesi” Projenin Nihai Amacı ve Projede Hedeflenenler</a:t>
          </a:r>
          <a:endParaRPr lang="tr-TR" dirty="0"/>
        </a:p>
      </dgm:t>
    </dgm:pt>
    <dgm:pt modelId="{2917E6F3-D1F8-4DA9-9A20-13D4116AA038}" type="parTrans" cxnId="{804A4B0B-ECB9-4306-915B-10A9A38471C7}">
      <dgm:prSet/>
      <dgm:spPr/>
      <dgm:t>
        <a:bodyPr/>
        <a:lstStyle/>
        <a:p>
          <a:endParaRPr lang="tr-TR"/>
        </a:p>
      </dgm:t>
    </dgm:pt>
    <dgm:pt modelId="{CF0DE54C-9732-4C4F-9A3D-311F090254A2}" type="sibTrans" cxnId="{804A4B0B-ECB9-4306-915B-10A9A38471C7}">
      <dgm:prSet/>
      <dgm:spPr/>
      <dgm:t>
        <a:bodyPr/>
        <a:lstStyle/>
        <a:p>
          <a:endParaRPr lang="tr-TR"/>
        </a:p>
      </dgm:t>
    </dgm:pt>
    <dgm:pt modelId="{F90AEC8C-3C14-4F7B-8C76-A67D96AC9DA1}" type="pres">
      <dgm:prSet presAssocID="{5B7ED177-9520-47C5-836A-D3382C0CA453}" presName="linear" presStyleCnt="0">
        <dgm:presLayoutVars>
          <dgm:animLvl val="lvl"/>
          <dgm:resizeHandles val="exact"/>
        </dgm:presLayoutVars>
      </dgm:prSet>
      <dgm:spPr/>
      <dgm:t>
        <a:bodyPr/>
        <a:lstStyle/>
        <a:p>
          <a:endParaRPr lang="tr-TR"/>
        </a:p>
      </dgm:t>
    </dgm:pt>
    <dgm:pt modelId="{59370BCF-7F1D-4F24-A0B7-628924E77AA4}" type="pres">
      <dgm:prSet presAssocID="{515024CD-CD18-4BC4-9181-45824069FECA}" presName="parentText" presStyleLbl="node1" presStyleIdx="0" presStyleCnt="1">
        <dgm:presLayoutVars>
          <dgm:chMax val="0"/>
          <dgm:bulletEnabled val="1"/>
        </dgm:presLayoutVars>
      </dgm:prSet>
      <dgm:spPr/>
      <dgm:t>
        <a:bodyPr/>
        <a:lstStyle/>
        <a:p>
          <a:endParaRPr lang="tr-TR"/>
        </a:p>
      </dgm:t>
    </dgm:pt>
  </dgm:ptLst>
  <dgm:cxnLst>
    <dgm:cxn modelId="{DA4183D7-AD97-465B-AC40-C73A6407DE7E}" type="presOf" srcId="{5B7ED177-9520-47C5-836A-D3382C0CA453}" destId="{F90AEC8C-3C14-4F7B-8C76-A67D96AC9DA1}" srcOrd="0" destOrd="0" presId="urn:microsoft.com/office/officeart/2005/8/layout/vList2"/>
    <dgm:cxn modelId="{804A4B0B-ECB9-4306-915B-10A9A38471C7}" srcId="{5B7ED177-9520-47C5-836A-D3382C0CA453}" destId="{515024CD-CD18-4BC4-9181-45824069FECA}" srcOrd="0" destOrd="0" parTransId="{2917E6F3-D1F8-4DA9-9A20-13D4116AA038}" sibTransId="{CF0DE54C-9732-4C4F-9A3D-311F090254A2}"/>
    <dgm:cxn modelId="{EB760E9E-47EB-4CD7-88C6-5CBCEC084B98}" type="presOf" srcId="{515024CD-CD18-4BC4-9181-45824069FECA}" destId="{59370BCF-7F1D-4F24-A0B7-628924E77AA4}" srcOrd="0" destOrd="0" presId="urn:microsoft.com/office/officeart/2005/8/layout/vList2"/>
    <dgm:cxn modelId="{72686A38-4C4C-44E5-A153-FE35BA0271D1}" type="presParOf" srcId="{F90AEC8C-3C14-4F7B-8C76-A67D96AC9DA1}" destId="{59370BCF-7F1D-4F24-A0B7-628924E77AA4}"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E68EE-1F31-4B52-A058-23B0229BD08C}" type="datetimeFigureOut">
              <a:rPr lang="tr-TR" smtClean="0"/>
              <a:pPr/>
              <a:t>11.11.2016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81F0D4-27A6-4468-A359-C54CE9B2345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21507"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smtClean="0"/>
              <a:t>Eğitimi yayarak yolsuzluğun önlenmesi konusunda farkındalığı artırmak</a:t>
            </a:r>
          </a:p>
          <a:p>
            <a:pPr eaLnBrk="1" hangingPunct="1">
              <a:spcBef>
                <a:spcPct val="0"/>
              </a:spcBef>
            </a:pPr>
            <a:endParaRPr lang="tr-TR" smtClean="0"/>
          </a:p>
        </p:txBody>
      </p:sp>
      <p:sp>
        <p:nvSpPr>
          <p:cNvPr id="21508"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72B037-267E-47E4-829C-32F078215779}" type="slidenum">
              <a:rPr lang="tr-TR" smtClean="0"/>
              <a:pPr/>
              <a:t>16</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20814896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127425471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278811660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827C90-4ED1-4FA1-A657-7CD19AA25B7F}" type="slidenum">
              <a:rPr lang="tr-TR" smtClean="0"/>
              <a:pPr/>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xmlns="" val="399988849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302767156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5568460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179731787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36548411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100079741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25283544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177660515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40789434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204187558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54887738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174934161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150865630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EB4C421-9B01-4638-944F-B3060F964E42}" type="datetimeFigureOut">
              <a:rPr lang="tr-TR" smtClean="0"/>
              <a:pPr/>
              <a:t>11.11.2016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148073172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EB4C421-9B01-4638-944F-B3060F964E42}" type="datetimeFigureOut">
              <a:rPr lang="tr-TR" smtClean="0"/>
              <a:pPr/>
              <a:t>11.11.2016</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C0827C90-4ED1-4FA1-A657-7CD19AA25B7F}" type="slidenum">
              <a:rPr lang="tr-TR" smtClean="0"/>
              <a:pPr/>
              <a:t>‹#›</a:t>
            </a:fld>
            <a:endParaRPr lang="tr-TR"/>
          </a:p>
        </p:txBody>
      </p:sp>
    </p:spTree>
    <p:extLst>
      <p:ext uri="{BB962C8B-B14F-4D97-AF65-F5344CB8AC3E}">
        <p14:creationId xmlns:p14="http://schemas.microsoft.com/office/powerpoint/2010/main" xmlns="" val="15996389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620688"/>
            <a:ext cx="7992888" cy="5627719"/>
          </a:xfrm>
        </p:spPr>
        <p:txBody>
          <a:bodyPr>
            <a:normAutofit/>
          </a:bodyPr>
          <a:lstStyle/>
          <a:p>
            <a:pPr>
              <a:buNone/>
            </a:pPr>
            <a:r>
              <a:rPr lang="tr-TR" sz="6600" b="1" smtClean="0">
                <a:solidFill>
                  <a:srgbClr val="92D050"/>
                </a:solidFill>
              </a:rPr>
              <a:t>25 </a:t>
            </a:r>
            <a:r>
              <a:rPr lang="tr-TR" sz="6600" b="1" dirty="0" smtClean="0">
                <a:solidFill>
                  <a:srgbClr val="92D050"/>
                </a:solidFill>
              </a:rPr>
              <a:t>MART İLKOKULU</a:t>
            </a:r>
            <a:endParaRPr lang="tr-TR" sz="7200" b="1" dirty="0" smtClean="0">
              <a:solidFill>
                <a:srgbClr val="FF0000"/>
              </a:solidFill>
            </a:endParaRPr>
          </a:p>
          <a:p>
            <a:pPr algn="ctr"/>
            <a:r>
              <a:rPr lang="tr-TR" sz="7200" b="1" dirty="0" smtClean="0">
                <a:solidFill>
                  <a:srgbClr val="FF0000"/>
                </a:solidFill>
              </a:rPr>
              <a:t>ETİK DAVRANIŞ</a:t>
            </a:r>
          </a:p>
          <a:p>
            <a:pPr algn="ctr">
              <a:buNone/>
            </a:pPr>
            <a:r>
              <a:rPr lang="tr-TR" sz="7200" b="1" dirty="0" smtClean="0">
                <a:solidFill>
                  <a:srgbClr val="FF0000"/>
                </a:solidFill>
              </a:rPr>
              <a:t> İLKELERİ  EĞİTİMİ</a:t>
            </a:r>
            <a:endParaRPr lang="tr-TR" sz="7200" b="1" dirty="0">
              <a:solidFill>
                <a:srgbClr val="FF0000"/>
              </a:solidFill>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6480719"/>
          </a:xfrm>
        </p:spPr>
        <p:txBody>
          <a:bodyPr>
            <a:normAutofit/>
          </a:bodyPr>
          <a:lstStyle/>
          <a:p>
            <a:r>
              <a:rPr lang="tr-TR" sz="2400" b="1" dirty="0">
                <a:solidFill>
                  <a:srgbClr val="FFC000"/>
                </a:solidFill>
              </a:rPr>
              <a:t>12. Hediye Alma </a:t>
            </a:r>
            <a:endParaRPr lang="tr-TR" sz="2400" dirty="0">
              <a:solidFill>
                <a:srgbClr val="FFC000"/>
              </a:solidFill>
            </a:endParaRPr>
          </a:p>
          <a:p>
            <a:r>
              <a:rPr lang="tr-TR" sz="2400" dirty="0"/>
              <a:t>Eğitimci, Öğretmenler Günü gibi özel gün ve haftalarda verilen, maddi değeri olmayan sembolik nitelikteki hediyeler hariç, mesleki kararını ve tarafsızlığını etkilemesi muhtemel herhangi bir hediyeyi kabul etmez. </a:t>
            </a:r>
          </a:p>
          <a:p>
            <a:r>
              <a:rPr lang="tr-TR" sz="2400" b="1" dirty="0">
                <a:solidFill>
                  <a:srgbClr val="FFC000"/>
                </a:solidFill>
              </a:rPr>
              <a:t>13. Kişisel Menfaat Sağlama </a:t>
            </a:r>
            <a:endParaRPr lang="tr-TR" sz="2400" dirty="0">
              <a:solidFill>
                <a:srgbClr val="FFC000"/>
              </a:solidFill>
            </a:endParaRPr>
          </a:p>
          <a:p>
            <a:r>
              <a:rPr lang="tr-TR" sz="2400" dirty="0"/>
              <a:t>Eğitimci, mesleki nüfuzunu kullanarak kişisel menfaat sağlamaz; kurum kaynaklarını, araç ve gereçlerini kişisel amaç için kullanmaz. Yardımcı ders kitabı ve diğer araç gereçleri sadece öğrencilerin gelişimini gözetmek üzere tavsiye eder. Bunun dışında bir gerekçeyle, çıkar sağlama amaçlı istek ve yönlendirmelerden kaçınır.</a:t>
            </a:r>
          </a:p>
          <a:p>
            <a:endParaRPr lang="tr-TR" dirty="0"/>
          </a:p>
        </p:txBody>
      </p:sp>
    </p:spTree>
    <p:extLst>
      <p:ext uri="{BB962C8B-B14F-4D97-AF65-F5344CB8AC3E}">
        <p14:creationId xmlns:p14="http://schemas.microsoft.com/office/powerpoint/2010/main" xmlns="" val="301601291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692696"/>
            <a:ext cx="8136904" cy="4524315"/>
          </a:xfrm>
          <a:prstGeom prst="rect">
            <a:avLst/>
          </a:prstGeom>
        </p:spPr>
        <p:txBody>
          <a:bodyPr wrap="square">
            <a:spAutoFit/>
          </a:bodyPr>
          <a:lstStyle/>
          <a:p>
            <a:r>
              <a:rPr lang="tr-TR" sz="3200" b="1" dirty="0">
                <a:solidFill>
                  <a:srgbClr val="FFC000"/>
                </a:solidFill>
              </a:rPr>
              <a:t>14. Özel Ders Verme </a:t>
            </a:r>
            <a:endParaRPr lang="tr-TR" sz="3200" dirty="0">
              <a:solidFill>
                <a:srgbClr val="FFC000"/>
              </a:solidFill>
            </a:endParaRPr>
          </a:p>
          <a:p>
            <a:r>
              <a:rPr lang="tr-TR" sz="3200" dirty="0"/>
              <a:t>Eğitimci, kanuni istisnalar hariç olmak üzere öğrencilere ücret veya başka bir menfaat karşılığı özel ders vermez.</a:t>
            </a:r>
          </a:p>
          <a:p>
            <a:r>
              <a:rPr lang="tr-TR" sz="3200" b="1" dirty="0">
                <a:solidFill>
                  <a:srgbClr val="FFC000"/>
                </a:solidFill>
              </a:rPr>
              <a:t>15. Bağış ve Yardım Talebinde Bulunma </a:t>
            </a:r>
            <a:endParaRPr lang="tr-TR" sz="3200" dirty="0">
              <a:solidFill>
                <a:srgbClr val="FFC000"/>
              </a:solidFill>
            </a:endParaRPr>
          </a:p>
          <a:p>
            <a:r>
              <a:rPr lang="tr-TR" sz="3200" dirty="0"/>
              <a:t>Eğitimci, öğrenci ve velilerden bağış, yardım veya başka bir isim altında para yada eşya talebinde bulunmaz, bunlarla ilgili zorunluluk getirmez.</a:t>
            </a:r>
          </a:p>
        </p:txBody>
      </p:sp>
    </p:spTree>
    <p:extLst>
      <p:ext uri="{BB962C8B-B14F-4D97-AF65-F5344CB8AC3E}">
        <p14:creationId xmlns:p14="http://schemas.microsoft.com/office/powerpoint/2010/main" xmlns="" val="156209966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260648"/>
            <a:ext cx="8424936" cy="6188233"/>
          </a:xfrm>
          <a:prstGeom prst="rect">
            <a:avLst/>
          </a:prstGeom>
        </p:spPr>
        <p:txBody>
          <a:bodyPr wrap="square">
            <a:spAutoFit/>
          </a:bodyPr>
          <a:lstStyle/>
          <a:p>
            <a:pPr algn="ctr">
              <a:lnSpc>
                <a:spcPct val="107000"/>
              </a:lnSpc>
              <a:spcAft>
                <a:spcPts val="800"/>
              </a:spcAft>
            </a:pPr>
            <a:r>
              <a:rPr lang="tr-TR"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III- EĞİTİMCİLERLE İLİŞKİLERDE ETİK İLKELER</a:t>
            </a:r>
            <a:endParaRPr lang="tr-TR" sz="28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Eğitimci; meslektaşları arasında ırk, dil, din, renk, cinsiyet, siyasi görüş ve aile statüsüne dayalı ayrımcılık yapmaz. Meslektaşlarına, öğrencilerle ilgili güven sarsıcı veya önyargılı yaklaşmalara neden olacak şekilde telkin ve yönlendirmede bulunmaz. Meslektaşları ile ilgili edindiği bilgilerde gizliliğe riayet eder. Öğrencilerin huzurunda ve değişik ortamlarda meslektaşları aleyhine söz söylemez, olumsuz söz ve davranışlardan kaçınır. Meslektaşları ile öğrencilerin kaliteli bir eğitim-öğretim alması için işbirliği yapar, bu süreçte karşılaştığı sorunları okul yönetimi ile paylaşır.</a:t>
            </a:r>
            <a:endParaRPr lang="tr-TR"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4395454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363272" cy="6336704"/>
          </a:xfrm>
        </p:spPr>
        <p:txBody>
          <a:bodyPr>
            <a:noAutofit/>
          </a:bodyPr>
          <a:lstStyle/>
          <a:p>
            <a:r>
              <a:rPr lang="tr-TR" sz="2400" b="1" dirty="0">
                <a:solidFill>
                  <a:srgbClr val="FF0000"/>
                </a:solidFill>
              </a:rPr>
              <a:t>IV-VELİLER İLE İLİŞKİLERDE ETİK İLKELER</a:t>
            </a:r>
            <a:endParaRPr lang="tr-TR" sz="2400" dirty="0">
              <a:solidFill>
                <a:srgbClr val="FF0000"/>
              </a:solidFill>
            </a:endParaRPr>
          </a:p>
          <a:p>
            <a:pPr marL="0" indent="0">
              <a:buNone/>
            </a:pPr>
            <a:r>
              <a:rPr lang="tr-TR" sz="2400" dirty="0"/>
              <a:t>Eğitimci, öğrencilerin sosyal, fiziksel, duygusal, kültürel, ahlaki, manevi ve düşünsel açıdan </a:t>
            </a:r>
            <a:r>
              <a:rPr lang="tr-TR" sz="2400" dirty="0" err="1"/>
              <a:t>agelişimlerini</a:t>
            </a:r>
            <a:r>
              <a:rPr lang="tr-TR" sz="2400" dirty="0"/>
              <a:t> sağlamak, beceri ve yeteneklerini ortaya çıkarmak için velilerle iyi iletişim kurar. Çocuklarıyla gerektiği gibi ilgilenmeleri konusunda velileri yönlendirir. Veliler arasında ırk, dil, din, renk, cinsiyet, siyasi görüş, ve aile statüsüne dayalı ayrımcılık yapmaz.</a:t>
            </a:r>
          </a:p>
          <a:p>
            <a:r>
              <a:rPr lang="tr-TR" sz="2400" b="1" dirty="0">
                <a:solidFill>
                  <a:srgbClr val="FF0000"/>
                </a:solidFill>
              </a:rPr>
              <a:t>V- OKUL YÖNETİMİ VE TOPLUM İLE İLİŞKİLERDE ETİK İLKELER</a:t>
            </a:r>
            <a:endParaRPr lang="tr-TR" sz="2400" dirty="0">
              <a:solidFill>
                <a:srgbClr val="FF0000"/>
              </a:solidFill>
            </a:endParaRPr>
          </a:p>
          <a:p>
            <a:pPr marL="0" indent="0">
              <a:buNone/>
            </a:pPr>
            <a:r>
              <a:rPr lang="tr-TR" sz="2400" dirty="0"/>
              <a:t>Eğitimci; öğrencilerin kaliteli bir eğitim-öğretim hizmeti almasını sağlamak için okul yönetimi ile işbirliği yapar, bu süreçte karşılaştığı sorunları yetkili birime bildirir. Kurum kaynaklarını etkili, verimli ve tutumlu kullanır. Topluma karşı pozitif ve aktif rol sergiler, sorumluluklarını yerine getirerek örnek olur.</a:t>
            </a:r>
          </a:p>
          <a:p>
            <a:endParaRPr lang="tr-TR" sz="2400" dirty="0"/>
          </a:p>
        </p:txBody>
      </p:sp>
    </p:spTree>
    <p:extLst>
      <p:ext uri="{BB962C8B-B14F-4D97-AF65-F5344CB8AC3E}">
        <p14:creationId xmlns:p14="http://schemas.microsoft.com/office/powerpoint/2010/main" xmlns="" val="221332379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516087"/>
            <a:ext cx="8496944" cy="5707909"/>
          </a:xfrm>
          <a:prstGeom prst="rect">
            <a:avLst/>
          </a:prstGeom>
        </p:spPr>
        <p:txBody>
          <a:bodyPr wrap="square">
            <a:spAutoFit/>
          </a:bodyPr>
          <a:lstStyle/>
          <a:p>
            <a:pPr algn="ctr">
              <a:lnSpc>
                <a:spcPct val="107000"/>
              </a:lnSpc>
              <a:spcAft>
                <a:spcPts val="800"/>
              </a:spcAft>
            </a:pPr>
            <a:r>
              <a:rPr lang="tr-TR"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VI- OKUL YÖNETİCİLERİNİN; ÖĞRETMENLER, ÖĞRENCİLER VE VELİLER İLE İLİŞKİLERİNDE ETİK İLKELER</a:t>
            </a:r>
            <a:endParaRPr lang="tr-TR" sz="24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Okul yöneticileri; eğitim ve öğretimin sağlıklı ve güvenli bir ortamda yapılabilmesi için gereken önlemleri alır. Kurum kaynaklarının </a:t>
            </a:r>
            <a:r>
              <a:rPr lang="tr-TR"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etkin, verimli ve tutumlu</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bir şekilde kullanılmasını sağlar. Öğretmenler, öğrenciler ve veliler arasında ırk, dil, din, renk, cinsiyet, siyasi görüş ve aile statüsüne dayalı ayrımcılık </a:t>
            </a:r>
            <a:r>
              <a:rPr lang="tr-TR"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yapmaz.</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Öğretmenler, öğrenciler ve velilerin okulda yaşanan sorunları açık bir şekilde ifade etmesine imkân verir, sorunlara çözüm üretme konusunda gayret gösterir. Öğrencilerin eğitim ve öğretimiyle ilgili olarak velilerle olumlu ve sürekli iletişim kurar. Eğitim hizmetlerinin yürütülmesinde öğretmenler arasında eşitlik, tarafsızlık ve liyakat ilkelerine riayet eder.</a:t>
            </a:r>
            <a:endParaRPr lang="tr-TR"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8097428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827700" y="404664"/>
            <a:ext cx="3298113" cy="5851675"/>
          </a:xfrm>
        </p:spPr>
        <p:txBody>
          <a:bodyPr>
            <a:noAutofit/>
          </a:bodyPr>
          <a:lstStyle/>
          <a:p>
            <a:pPr marL="0" indent="0">
              <a:buNone/>
            </a:pPr>
            <a:r>
              <a:rPr lang="tr-TR" b="1" dirty="0">
                <a:solidFill>
                  <a:srgbClr val="FF0000"/>
                </a:solidFill>
              </a:rPr>
              <a:t>ETİK DAVRANIŞ </a:t>
            </a:r>
            <a:r>
              <a:rPr lang="tr-TR" b="1" dirty="0" smtClean="0">
                <a:solidFill>
                  <a:srgbClr val="FF0000"/>
                </a:solidFill>
              </a:rPr>
              <a:t>İLKELERİ</a:t>
            </a:r>
            <a:r>
              <a:rPr lang="tr-TR" dirty="0"/>
              <a:t> </a:t>
            </a:r>
          </a:p>
          <a:p>
            <a:pPr lvl="0"/>
            <a:r>
              <a:rPr lang="tr-TR" dirty="0"/>
              <a:t>Görevin yerine getirilmesinde kamu hizmeti bilinci</a:t>
            </a:r>
          </a:p>
          <a:p>
            <a:pPr lvl="0"/>
            <a:r>
              <a:rPr lang="tr-TR" dirty="0"/>
              <a:t>Halka hizmet bilinci</a:t>
            </a:r>
          </a:p>
          <a:p>
            <a:pPr lvl="0"/>
            <a:r>
              <a:rPr lang="tr-TR" dirty="0"/>
              <a:t>Hizmet standartlarına uyma</a:t>
            </a:r>
          </a:p>
          <a:p>
            <a:pPr lvl="0"/>
            <a:r>
              <a:rPr lang="tr-TR" dirty="0"/>
              <a:t>Amaç ve misyona bağlılık</a:t>
            </a:r>
          </a:p>
          <a:p>
            <a:pPr lvl="0"/>
            <a:r>
              <a:rPr lang="tr-TR" dirty="0"/>
              <a:t>Dürüstlük ve tarafsızlık</a:t>
            </a:r>
          </a:p>
          <a:p>
            <a:pPr lvl="0"/>
            <a:r>
              <a:rPr lang="tr-TR" dirty="0"/>
              <a:t>Saygınlık ve güven</a:t>
            </a:r>
          </a:p>
          <a:p>
            <a:pPr lvl="0"/>
            <a:r>
              <a:rPr lang="tr-TR" dirty="0"/>
              <a:t>Nezaket ve saygı</a:t>
            </a:r>
          </a:p>
          <a:p>
            <a:pPr lvl="0"/>
            <a:r>
              <a:rPr lang="tr-TR" dirty="0"/>
              <a:t>Yetkili makamlara bildirim</a:t>
            </a:r>
          </a:p>
          <a:p>
            <a:pPr lvl="0"/>
            <a:r>
              <a:rPr lang="tr-TR" dirty="0"/>
              <a:t>Çıkar çatışmasından kaçınma</a:t>
            </a:r>
          </a:p>
          <a:p>
            <a:endParaRPr lang="tr-TR" dirty="0"/>
          </a:p>
        </p:txBody>
      </p:sp>
      <p:sp>
        <p:nvSpPr>
          <p:cNvPr id="4" name="İçerik Yer Tutucusu 3"/>
          <p:cNvSpPr>
            <a:spLocks noGrp="1"/>
          </p:cNvSpPr>
          <p:nvPr>
            <p:ph sz="half" idx="2"/>
          </p:nvPr>
        </p:nvSpPr>
        <p:spPr>
          <a:xfrm>
            <a:off x="4241975" y="260649"/>
            <a:ext cx="3298115" cy="5995690"/>
          </a:xfrm>
        </p:spPr>
        <p:txBody>
          <a:bodyPr>
            <a:noAutofit/>
          </a:bodyPr>
          <a:lstStyle/>
          <a:p>
            <a:pPr lvl="0"/>
            <a:r>
              <a:rPr lang="tr-TR" dirty="0"/>
              <a:t>Görev ve yetkilerin menfaat sağlamak amacıyla kullanılmaması</a:t>
            </a:r>
          </a:p>
          <a:p>
            <a:pPr lvl="0"/>
            <a:r>
              <a:rPr lang="tr-TR" dirty="0"/>
              <a:t>Hediye alma ve menfaat sağlama yasağı</a:t>
            </a:r>
          </a:p>
          <a:p>
            <a:pPr lvl="0"/>
            <a:r>
              <a:rPr lang="tr-TR" dirty="0"/>
              <a:t>Kamu malları ve kaynaklarının kullanımı</a:t>
            </a:r>
          </a:p>
          <a:p>
            <a:pPr lvl="0"/>
            <a:r>
              <a:rPr lang="tr-TR" dirty="0"/>
              <a:t>Savurganlıktan kaçınma</a:t>
            </a:r>
          </a:p>
          <a:p>
            <a:pPr lvl="0"/>
            <a:r>
              <a:rPr lang="tr-TR" dirty="0"/>
              <a:t>Bağlayıcı açıklamalar ve gerçek dışı beyan</a:t>
            </a:r>
          </a:p>
          <a:p>
            <a:pPr lvl="0"/>
            <a:r>
              <a:rPr lang="tr-TR" dirty="0"/>
              <a:t>Bilgi verme saydamlık ve katılımcılık</a:t>
            </a:r>
          </a:p>
          <a:p>
            <a:pPr lvl="0"/>
            <a:r>
              <a:rPr lang="tr-TR" dirty="0"/>
              <a:t>Yöneticilerin hesap verme sorumluluğu</a:t>
            </a:r>
          </a:p>
          <a:p>
            <a:pPr lvl="0"/>
            <a:r>
              <a:rPr lang="tr-TR" dirty="0"/>
              <a:t>Eski kamu görevlileriyle ilişkiler</a:t>
            </a:r>
          </a:p>
          <a:p>
            <a:pPr lvl="0"/>
            <a:r>
              <a:rPr lang="tr-TR" dirty="0"/>
              <a:t>Mal bildiriminde bulunma</a:t>
            </a:r>
          </a:p>
          <a:p>
            <a:endParaRPr lang="tr-TR" dirty="0"/>
          </a:p>
        </p:txBody>
      </p:sp>
    </p:spTree>
    <p:extLst>
      <p:ext uri="{BB962C8B-B14F-4D97-AF65-F5344CB8AC3E}">
        <p14:creationId xmlns:p14="http://schemas.microsoft.com/office/powerpoint/2010/main" xmlns="" val="17340484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395536" y="188640"/>
          <a:ext cx="7848103" cy="1584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71" name="İçerik Yer Tutucusu 2"/>
          <p:cNvSpPr>
            <a:spLocks noGrp="1"/>
          </p:cNvSpPr>
          <p:nvPr>
            <p:ph idx="1"/>
          </p:nvPr>
        </p:nvSpPr>
        <p:spPr>
          <a:xfrm>
            <a:off x="250825" y="1628775"/>
            <a:ext cx="8424863" cy="5040313"/>
          </a:xfrm>
        </p:spPr>
        <p:txBody>
          <a:bodyPr>
            <a:normAutofit lnSpcReduction="10000"/>
          </a:bodyPr>
          <a:lstStyle/>
          <a:p>
            <a:pPr marL="0" indent="0" eaLnBrk="1" hangingPunct="1">
              <a:spcBef>
                <a:spcPct val="0"/>
              </a:spcBef>
              <a:buFont typeface="Arial" charset="0"/>
              <a:buNone/>
            </a:pPr>
            <a:endParaRPr lang="tr-TR" sz="2400" b="1" dirty="0" smtClean="0"/>
          </a:p>
          <a:p>
            <a:pPr lvl="1" indent="-273050" eaLnBrk="1" hangingPunct="1">
              <a:spcBef>
                <a:spcPct val="0"/>
              </a:spcBef>
            </a:pPr>
            <a:r>
              <a:rPr lang="tr-TR" sz="2400" b="1" dirty="0" smtClean="0"/>
              <a:t>İlk projenin </a:t>
            </a:r>
            <a:r>
              <a:rPr lang="en-US" sz="2400" b="1" dirty="0" smtClean="0"/>
              <a:t>(TYEC 1) </a:t>
            </a:r>
            <a:r>
              <a:rPr lang="tr-TR" sz="2400" b="1" dirty="0" smtClean="0"/>
              <a:t>çıktılarını pekiştirmek</a:t>
            </a:r>
          </a:p>
          <a:p>
            <a:pPr lvl="1" indent="-273050" eaLnBrk="1" hangingPunct="1">
              <a:spcBef>
                <a:spcPct val="0"/>
              </a:spcBef>
            </a:pPr>
            <a:endParaRPr lang="en-US" sz="2400" b="1" dirty="0" smtClean="0"/>
          </a:p>
          <a:p>
            <a:pPr lvl="1" indent="-273050" eaLnBrk="1" hangingPunct="1">
              <a:spcBef>
                <a:spcPct val="0"/>
              </a:spcBef>
            </a:pPr>
            <a:r>
              <a:rPr lang="tr-TR" sz="2400" b="1" dirty="0" smtClean="0"/>
              <a:t>Etik eğitimlerin </a:t>
            </a:r>
            <a:r>
              <a:rPr lang="tr-TR" sz="2400" b="1" u="sng" dirty="0" smtClean="0"/>
              <a:t>yaygınlığını</a:t>
            </a:r>
            <a:r>
              <a:rPr lang="tr-TR" sz="2400" b="1" dirty="0" smtClean="0"/>
              <a:t> ve </a:t>
            </a:r>
            <a:r>
              <a:rPr lang="tr-TR" sz="2400" b="1" u="sng" dirty="0" smtClean="0"/>
              <a:t>niteliğini</a:t>
            </a:r>
            <a:r>
              <a:rPr lang="tr-TR" sz="2400" b="1" dirty="0" smtClean="0"/>
              <a:t> artırmak</a:t>
            </a:r>
          </a:p>
          <a:p>
            <a:pPr lvl="1" indent="-273050" eaLnBrk="1" hangingPunct="1">
              <a:spcBef>
                <a:spcPct val="0"/>
              </a:spcBef>
            </a:pPr>
            <a:endParaRPr lang="en-US" sz="2400" b="1" dirty="0" smtClean="0"/>
          </a:p>
          <a:p>
            <a:pPr lvl="1" indent="-273050" eaLnBrk="1" hangingPunct="1">
              <a:spcBef>
                <a:spcPct val="0"/>
              </a:spcBef>
            </a:pPr>
            <a:r>
              <a:rPr lang="tr-TR" sz="2400" b="1" dirty="0" smtClean="0"/>
              <a:t>Kilit veya riskli kabul edilen kamu kurumlarına odaklanarak etik davranış ilkelerini ve etik düşünmeyi yaymak</a:t>
            </a:r>
          </a:p>
          <a:p>
            <a:pPr lvl="1" indent="-273050" eaLnBrk="1" hangingPunct="1">
              <a:spcBef>
                <a:spcPct val="0"/>
              </a:spcBef>
            </a:pPr>
            <a:endParaRPr lang="en-US" sz="2400" b="1" dirty="0" smtClean="0"/>
          </a:p>
          <a:p>
            <a:pPr lvl="1" indent="-273050" eaLnBrk="1" hangingPunct="1">
              <a:spcBef>
                <a:spcPct val="0"/>
              </a:spcBef>
            </a:pPr>
            <a:r>
              <a:rPr lang="en-US" sz="2400" b="1" dirty="0" err="1" smtClean="0"/>
              <a:t>Mahall</a:t>
            </a:r>
            <a:r>
              <a:rPr lang="tr-TR" sz="2400" b="1" dirty="0" smtClean="0"/>
              <a:t>i </a:t>
            </a:r>
            <a:r>
              <a:rPr lang="en-US" sz="2400" b="1" dirty="0" smtClean="0"/>
              <a:t>y</a:t>
            </a:r>
            <a:r>
              <a:rPr lang="tr-TR" sz="2400" b="1" dirty="0" err="1" smtClean="0"/>
              <a:t>önetimde</a:t>
            </a:r>
            <a:r>
              <a:rPr lang="tr-TR" sz="2400" b="1" dirty="0" smtClean="0"/>
              <a:t> etik </a:t>
            </a:r>
            <a:r>
              <a:rPr lang="tr-TR" sz="2400" b="1" dirty="0" err="1" smtClean="0"/>
              <a:t>farkındalık</a:t>
            </a:r>
            <a:r>
              <a:rPr lang="tr-TR" sz="2400" b="1" dirty="0" smtClean="0"/>
              <a:t> yaratmak</a:t>
            </a:r>
          </a:p>
          <a:p>
            <a:pPr lvl="1" indent="-273050" eaLnBrk="1" hangingPunct="1">
              <a:spcBef>
                <a:spcPct val="0"/>
              </a:spcBef>
            </a:pPr>
            <a:endParaRPr lang="en-US" sz="2400" b="1" dirty="0" smtClean="0"/>
          </a:p>
          <a:p>
            <a:pPr lvl="1" indent="-273050" eaLnBrk="1" hangingPunct="1">
              <a:spcBef>
                <a:spcPct val="0"/>
              </a:spcBef>
            </a:pPr>
            <a:r>
              <a:rPr lang="en-US" sz="2400" b="1" dirty="0" smtClean="0"/>
              <a:t>Et</a:t>
            </a:r>
            <a:r>
              <a:rPr lang="tr-TR" sz="2400" b="1" dirty="0" err="1" smtClean="0"/>
              <a:t>ik</a:t>
            </a:r>
            <a:r>
              <a:rPr lang="tr-TR" sz="2400" b="1" dirty="0" smtClean="0"/>
              <a:t> Kurul’un kapasitesini artırmak</a:t>
            </a:r>
          </a:p>
          <a:p>
            <a:pPr lvl="1" indent="-273050" eaLnBrk="1" hangingPunct="1">
              <a:spcBef>
                <a:spcPct val="0"/>
              </a:spcBef>
            </a:pPr>
            <a:endParaRPr lang="tr-TR" sz="2400" b="1" dirty="0" smtClean="0"/>
          </a:p>
          <a:p>
            <a:pPr lvl="1" indent="-273050" eaLnBrk="1" hangingPunct="1">
              <a:spcBef>
                <a:spcPct val="0"/>
              </a:spcBef>
            </a:pPr>
            <a:r>
              <a:rPr lang="tr-TR" sz="2400" b="1" dirty="0" smtClean="0"/>
              <a:t>Toplumsal </a:t>
            </a:r>
            <a:r>
              <a:rPr lang="tr-TR" sz="2400" b="1" dirty="0" err="1" smtClean="0"/>
              <a:t>farkındalık</a:t>
            </a:r>
            <a:r>
              <a:rPr lang="tr-TR" sz="2400" b="1" dirty="0" smtClean="0"/>
              <a:t> yaratmak</a:t>
            </a:r>
          </a:p>
          <a:p>
            <a:pPr marL="0" indent="0" eaLnBrk="1" hangingPunct="1">
              <a:buFont typeface="Wingdings 2" pitchFamily="18" charset="2"/>
              <a:buNone/>
            </a:pPr>
            <a:r>
              <a:rPr lang="tr-TR" sz="1000" dirty="0" smtClean="0"/>
              <a:t> </a:t>
            </a:r>
          </a:p>
          <a:p>
            <a:pPr marL="0" indent="0" eaLnBrk="1" hangingPunct="1"/>
            <a:endParaRPr lang="tr-TR" sz="1000" dirty="0"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Altbilgi Yer Tutucusu"/>
          <p:cNvSpPr txBox="1">
            <a:spLocks noGrp="1"/>
          </p:cNvSpPr>
          <p:nvPr/>
        </p:nvSpPr>
        <p:spPr bwMode="auto">
          <a:xfrm>
            <a:off x="3429000" y="5715000"/>
            <a:ext cx="4214813" cy="457200"/>
          </a:xfrm>
          <a:prstGeom prst="rect">
            <a:avLst/>
          </a:prstGeom>
          <a:noFill/>
          <a:ln>
            <a:miter lim="800000"/>
            <a:headEnd/>
            <a:tailEnd/>
          </a:ln>
        </p:spPr>
        <p:txBody>
          <a:bodyPr anchor="b"/>
          <a:lstStyle/>
          <a:p>
            <a:pPr algn="ctr">
              <a:defRPr/>
            </a:pPr>
            <a:r>
              <a:rPr lang="en-GB" b="1" i="1" dirty="0" err="1">
                <a:solidFill>
                  <a:srgbClr val="0000CC"/>
                </a:solidFill>
                <a:latin typeface="Arial" charset="0"/>
                <a:cs typeface="+mn-cs"/>
              </a:rPr>
              <a:t>Kamu</a:t>
            </a:r>
            <a:r>
              <a:rPr lang="en-GB" b="1" i="1" dirty="0">
                <a:solidFill>
                  <a:srgbClr val="0000CC"/>
                </a:solidFill>
                <a:latin typeface="Arial" charset="0"/>
                <a:cs typeface="+mn-cs"/>
              </a:rPr>
              <a:t> </a:t>
            </a:r>
            <a:r>
              <a:rPr lang="en-GB" b="1" i="1" dirty="0" err="1">
                <a:solidFill>
                  <a:srgbClr val="0000CC"/>
                </a:solidFill>
                <a:latin typeface="Arial" charset="0"/>
                <a:cs typeface="+mn-cs"/>
              </a:rPr>
              <a:t>Görevlileri</a:t>
            </a:r>
            <a:r>
              <a:rPr lang="en-GB" b="1" i="1" dirty="0">
                <a:solidFill>
                  <a:srgbClr val="0000CC"/>
                </a:solidFill>
                <a:latin typeface="Arial" charset="0"/>
                <a:cs typeface="+mn-cs"/>
              </a:rPr>
              <a:t> </a:t>
            </a:r>
            <a:r>
              <a:rPr lang="en-GB" b="1" i="1" dirty="0" err="1">
                <a:solidFill>
                  <a:srgbClr val="0000CC"/>
                </a:solidFill>
                <a:latin typeface="Arial" charset="0"/>
                <a:cs typeface="+mn-cs"/>
              </a:rPr>
              <a:t>Etik</a:t>
            </a:r>
            <a:r>
              <a:rPr lang="en-GB" b="1" i="1" dirty="0">
                <a:solidFill>
                  <a:srgbClr val="0000CC"/>
                </a:solidFill>
                <a:latin typeface="Arial" charset="0"/>
                <a:cs typeface="+mn-cs"/>
              </a:rPr>
              <a:t> </a:t>
            </a:r>
            <a:r>
              <a:rPr lang="en-GB" b="1" i="1" dirty="0" err="1">
                <a:solidFill>
                  <a:srgbClr val="0000CC"/>
                </a:solidFill>
                <a:latin typeface="Arial" charset="0"/>
                <a:cs typeface="+mn-cs"/>
              </a:rPr>
              <a:t>Kurulu</a:t>
            </a:r>
            <a:endParaRPr lang="en-GB" b="1" i="1" dirty="0">
              <a:solidFill>
                <a:srgbClr val="0000CC"/>
              </a:solidFill>
              <a:latin typeface="Arial" charset="0"/>
              <a:cs typeface="+mn-cs"/>
            </a:endParaRPr>
          </a:p>
        </p:txBody>
      </p:sp>
      <p:sp>
        <p:nvSpPr>
          <p:cNvPr id="48131" name="Rectangle 4"/>
          <p:cNvSpPr>
            <a:spLocks noGrp="1" noChangeArrowheads="1"/>
          </p:cNvSpPr>
          <p:nvPr>
            <p:ph type="title" idx="4294967295"/>
          </p:nvPr>
        </p:nvSpPr>
        <p:spPr>
          <a:xfrm>
            <a:off x="684213" y="260350"/>
            <a:ext cx="7488237" cy="596900"/>
          </a:xfrm>
        </p:spPr>
        <p:txBody>
          <a:bodyPr anchor="ctr"/>
          <a:lstStyle/>
          <a:p>
            <a:pPr eaLnBrk="1" hangingPunct="1"/>
            <a:r>
              <a:rPr lang="tr-TR" sz="3200" b="1" smtClean="0">
                <a:solidFill>
                  <a:srgbClr val="261CA4"/>
                </a:solidFill>
                <a:latin typeface="Arial" charset="0"/>
                <a:cs typeface="Arial" charset="0"/>
              </a:rPr>
              <a:t>SONUÇ</a:t>
            </a:r>
            <a:endParaRPr lang="en-GB" sz="3200" b="1" smtClean="0">
              <a:solidFill>
                <a:srgbClr val="261CA4"/>
              </a:solidFill>
              <a:latin typeface="Arial" charset="0"/>
              <a:cs typeface="Arial" charset="0"/>
            </a:endParaRPr>
          </a:p>
        </p:txBody>
      </p:sp>
      <p:sp>
        <p:nvSpPr>
          <p:cNvPr id="48132" name="Rectangle 5"/>
          <p:cNvSpPr>
            <a:spLocks noGrp="1" noChangeArrowheads="1"/>
          </p:cNvSpPr>
          <p:nvPr>
            <p:ph type="body" sz="half" idx="4294967295"/>
          </p:nvPr>
        </p:nvSpPr>
        <p:spPr>
          <a:xfrm>
            <a:off x="611188" y="1125538"/>
            <a:ext cx="7993062" cy="4360862"/>
          </a:xfrm>
        </p:spPr>
        <p:txBody>
          <a:bodyPr>
            <a:normAutofit lnSpcReduction="10000"/>
          </a:bodyPr>
          <a:lstStyle/>
          <a:p>
            <a:pPr eaLnBrk="1" hangingPunct="1">
              <a:lnSpc>
                <a:spcPct val="150000"/>
              </a:lnSpc>
            </a:pPr>
            <a:r>
              <a:rPr lang="tr-TR" sz="2000" smtClean="0">
                <a:solidFill>
                  <a:srgbClr val="A11178"/>
                </a:solidFill>
                <a:latin typeface="Arial" charset="0"/>
                <a:cs typeface="Arial" charset="0"/>
              </a:rPr>
              <a:t>İşyerinde alınması gereken kararlar kişisel değerler kadar, kamu sektörü veya örgütsel değerlere de uygun olmalıdır. </a:t>
            </a:r>
            <a:endParaRPr lang="en-GB" sz="2000" smtClean="0">
              <a:solidFill>
                <a:srgbClr val="A11178"/>
              </a:solidFill>
              <a:latin typeface="Arial" charset="0"/>
              <a:cs typeface="Arial" charset="0"/>
            </a:endParaRPr>
          </a:p>
          <a:p>
            <a:pPr eaLnBrk="1" hangingPunct="1">
              <a:lnSpc>
                <a:spcPct val="150000"/>
              </a:lnSpc>
            </a:pPr>
            <a:r>
              <a:rPr lang="tr-TR" sz="2000" smtClean="0">
                <a:solidFill>
                  <a:srgbClr val="A11178"/>
                </a:solidFill>
                <a:latin typeface="Arial" charset="0"/>
                <a:cs typeface="Arial" charset="0"/>
              </a:rPr>
              <a:t>Günlük yaşamda, değerleri yaşamak ve de diğerlerinin yaşamasını teşvik etmek etik bir kültürü geliştirmenin en etkili yoludur.</a:t>
            </a:r>
          </a:p>
          <a:p>
            <a:pPr eaLnBrk="1" hangingPunct="1">
              <a:lnSpc>
                <a:spcPct val="150000"/>
              </a:lnSpc>
            </a:pPr>
            <a:r>
              <a:rPr lang="tr-TR" sz="2000" smtClean="0">
                <a:solidFill>
                  <a:srgbClr val="A11178"/>
                </a:solidFill>
                <a:latin typeface="Arial" charset="0"/>
                <a:cs typeface="Arial" charset="0"/>
              </a:rPr>
              <a:t>En uygun kararı almamızda bize yardımcı olan kılavuz değer ve ilkeler bulunmaktadır. Kamu Görevlileri Etik Davranış İlkeleri İle Başvuru Usul Ve Esasları Hakkındaki Yönetmelik bu değer ve ilkeleri açıklar.</a:t>
            </a:r>
            <a:endParaRPr lang="en-GB" sz="2000" smtClean="0">
              <a:solidFill>
                <a:srgbClr val="A11178"/>
              </a:solidFill>
              <a:latin typeface="Arial" charset="0"/>
              <a:cs typeface="Arial" charset="0"/>
            </a:endParaRP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4294967295"/>
          </p:nvPr>
        </p:nvSpPr>
        <p:spPr/>
        <p:txBody>
          <a:bodyPr/>
          <a:lstStyle/>
          <a:p>
            <a:pPr marL="365125" indent="-255588" algn="ctr">
              <a:buFontTx/>
              <a:buNone/>
              <a:defRPr/>
            </a:pPr>
            <a:r>
              <a:rPr lang="tr-TR" b="1" smtClean="0">
                <a:solidFill>
                  <a:srgbClr val="39639D"/>
                </a:solidFill>
                <a:effectLst>
                  <a:outerShdw blurRad="38100" dist="38100" dir="2700000" algn="tl">
                    <a:srgbClr val="000000"/>
                  </a:outerShdw>
                </a:effectLst>
              </a:rPr>
              <a:t>Günlük hayatta ve kamu hizmetinin sunumu esnasında karşılaşacağınız ahlaki belirsizliklerde </a:t>
            </a:r>
          </a:p>
          <a:p>
            <a:pPr marL="365125" indent="-255588">
              <a:defRPr/>
            </a:pPr>
            <a:endParaRPr lang="tr-TR" sz="3900" b="1" smtClean="0">
              <a:solidFill>
                <a:srgbClr val="00B0F0"/>
              </a:solidFill>
              <a:effectLst>
                <a:outerShdw blurRad="38100" dist="38100" dir="2700000" algn="tl">
                  <a:srgbClr val="000000"/>
                </a:outerShdw>
              </a:effectLst>
            </a:endParaRPr>
          </a:p>
          <a:p>
            <a:pPr marL="365125" indent="-255588" algn="ctr">
              <a:buFontTx/>
              <a:buNone/>
              <a:defRPr/>
            </a:pPr>
            <a:r>
              <a:rPr lang="tr-TR" sz="3900" b="1" smtClean="0">
                <a:solidFill>
                  <a:schemeClr val="accent2"/>
                </a:solidFill>
                <a:effectLst>
                  <a:outerShdw blurRad="38100" dist="38100" dir="2700000" algn="tl">
                    <a:srgbClr val="FFFFFF"/>
                  </a:outerShdw>
                </a:effectLst>
              </a:rPr>
              <a:t>Vicdanınız kılavuzunuz olsun…</a:t>
            </a:r>
          </a:p>
        </p:txBody>
      </p:sp>
      <p:sp>
        <p:nvSpPr>
          <p:cNvPr id="3" name="2 Başlık"/>
          <p:cNvSpPr>
            <a:spLocks noGrp="1"/>
          </p:cNvSpPr>
          <p:nvPr>
            <p:ph type="title" idx="4294967295"/>
          </p:nvPr>
        </p:nvSpPr>
        <p:spPr>
          <a:xfrm>
            <a:off x="457200" y="274638"/>
            <a:ext cx="8229600" cy="1143000"/>
          </a:xfrm>
        </p:spPr>
        <p:txBody>
          <a:bodyPr rtlCol="0" anchor="ctr">
            <a:normAutofit/>
            <a:scene3d>
              <a:camera prst="orthographicFront"/>
              <a:lightRig rig="soft" dir="t"/>
            </a:scene3d>
            <a:sp3d prstMaterial="softEdge">
              <a:bevelT w="25400" h="25400"/>
            </a:sp3d>
          </a:bodyPr>
          <a:lstStyle/>
          <a:p>
            <a:pPr algn="l">
              <a:defRPr/>
            </a:pPr>
            <a:r>
              <a:rPr lang="tr-TR" sz="4100" b="1" kern="1200" dirty="0" smtClean="0">
                <a:solidFill>
                  <a:schemeClr val="tx2"/>
                </a:solidFill>
                <a:effectLst>
                  <a:outerShdw blurRad="31750" dist="25400" dir="5400000" algn="tl" rotWithShape="0">
                    <a:srgbClr val="000000">
                      <a:alpha val="25000"/>
                    </a:srgbClr>
                  </a:outerShdw>
                </a:effectLst>
              </a:rPr>
              <a:t>Son söz</a:t>
            </a:r>
            <a:endParaRPr lang="tr-TR" sz="4100" b="1" kern="1200" dirty="0">
              <a:solidFill>
                <a:schemeClr val="tx2"/>
              </a:solidFill>
              <a:effectLst>
                <a:outerShdw blurRad="31750" dist="25400" dir="5400000" algn="tl" rotWithShape="0">
                  <a:srgbClr val="000000">
                    <a:alpha val="25000"/>
                  </a:srgbClr>
                </a:outerShdw>
              </a:effectLst>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428625" y="1071563"/>
            <a:ext cx="7775575" cy="4473575"/>
          </a:xfrm>
          <a:prstGeom prst="rect">
            <a:avLst/>
          </a:prstGeom>
          <a:noFill/>
          <a:ln w="9525">
            <a:noFill/>
            <a:miter lim="800000"/>
            <a:headEnd/>
            <a:tailEnd/>
          </a:ln>
        </p:spPr>
        <p:txBody>
          <a:bodyPr>
            <a:spAutoFit/>
          </a:bodyPr>
          <a:lstStyle/>
          <a:p>
            <a:pPr>
              <a:lnSpc>
                <a:spcPct val="150000"/>
              </a:lnSpc>
            </a:pPr>
            <a:r>
              <a:rPr lang="tr-TR" sz="2400" b="1">
                <a:solidFill>
                  <a:srgbClr val="A11178"/>
                </a:solidFill>
                <a:latin typeface="Arial" charset="0"/>
              </a:rPr>
              <a:t>Etik, kişinin davranışlarına temel olan ahlak ilkelerinin tümüdür. Başka bir ifade ile etik, insanlara ‘‘işlerin nasıl yapılması gerektiğini’ belirlemede yardımcı olan kılavuz (rehber) değerler, ilkeler ve standartlardır. Etik, aynı zamanda bir süreçtir. Bu süreçte karar alırken ve uygulamayı yaparken, belirli değerlere bağlı kalınarak hareket edilir.</a:t>
            </a:r>
          </a:p>
        </p:txBody>
      </p:sp>
      <p:sp>
        <p:nvSpPr>
          <p:cNvPr id="5123" name="Rectangle 7"/>
          <p:cNvSpPr>
            <a:spLocks noChangeArrowheads="1"/>
          </p:cNvSpPr>
          <p:nvPr/>
        </p:nvSpPr>
        <p:spPr bwMode="auto">
          <a:xfrm>
            <a:off x="1214438" y="357188"/>
            <a:ext cx="6264275" cy="579437"/>
          </a:xfrm>
          <a:prstGeom prst="rect">
            <a:avLst/>
          </a:prstGeom>
          <a:noFill/>
          <a:ln w="9525">
            <a:noFill/>
            <a:miter lim="800000"/>
            <a:headEnd/>
            <a:tailEnd/>
          </a:ln>
        </p:spPr>
        <p:txBody>
          <a:bodyPr>
            <a:spAutoFit/>
          </a:bodyPr>
          <a:lstStyle/>
          <a:p>
            <a:pPr algn="ctr"/>
            <a:r>
              <a:rPr lang="tr-TR" sz="3200" b="1">
                <a:solidFill>
                  <a:srgbClr val="0000CC"/>
                </a:solidFill>
              </a:rPr>
              <a:t>ETİK NEDİR?</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14313" y="357188"/>
            <a:ext cx="7696200" cy="4433887"/>
          </a:xfrm>
        </p:spPr>
        <p:txBody>
          <a:bodyPr>
            <a:normAutofit fontScale="92500"/>
          </a:bodyPr>
          <a:lstStyle/>
          <a:p>
            <a:pPr>
              <a:lnSpc>
                <a:spcPct val="150000"/>
              </a:lnSpc>
              <a:buFontTx/>
              <a:buNone/>
            </a:pPr>
            <a:r>
              <a:rPr lang="tr-TR" sz="2800" smtClean="0">
                <a:solidFill>
                  <a:srgbClr val="A11178"/>
                </a:solidFill>
              </a:rPr>
              <a:t>		</a:t>
            </a:r>
            <a:r>
              <a:rPr lang="tr-TR" sz="2400" b="1" smtClean="0">
                <a:solidFill>
                  <a:srgbClr val="A11178"/>
                </a:solidFill>
                <a:latin typeface="Arial" charset="0"/>
                <a:cs typeface="Arial" charset="0"/>
              </a:rPr>
              <a:t>Etik, günümüzde çeşitli mesleklerin yürütülmesinde esas alınan değerlerin başında gelmektedir. Siyasette, yönetimde, yargıda, ticaret hayatında, tıpta, eğitimde, bilim, sanat ve basın-yayın alanlarında, hem mesleğin icra edildiği toplumun genel etik değerlerinden, hem de o meslekle ilgili evrensel kabul görmüş belli bazı ilkelerden etkilenen etik ilke ve değerler ön plana çıkmaktadır.</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52400"/>
            <a:ext cx="6870700" cy="561975"/>
          </a:xfrm>
        </p:spPr>
        <p:txBody>
          <a:bodyPr/>
          <a:lstStyle/>
          <a:p>
            <a:r>
              <a:rPr lang="tr-TR" sz="3600" b="1" smtClean="0">
                <a:solidFill>
                  <a:srgbClr val="0000CC"/>
                </a:solidFill>
                <a:latin typeface="Arial" charset="0"/>
                <a:cs typeface="Arial" charset="0"/>
              </a:rPr>
              <a:t>ETİK-HUKUK</a:t>
            </a:r>
          </a:p>
        </p:txBody>
      </p:sp>
      <p:sp>
        <p:nvSpPr>
          <p:cNvPr id="11267" name="Rectangle 3"/>
          <p:cNvSpPr>
            <a:spLocks noGrp="1" noChangeArrowheads="1"/>
          </p:cNvSpPr>
          <p:nvPr>
            <p:ph type="body" idx="1"/>
          </p:nvPr>
        </p:nvSpPr>
        <p:spPr>
          <a:xfrm>
            <a:off x="357188" y="785813"/>
            <a:ext cx="8001000" cy="3571875"/>
          </a:xfrm>
        </p:spPr>
        <p:txBody>
          <a:bodyPr>
            <a:normAutofit fontScale="77500" lnSpcReduction="20000"/>
          </a:bodyPr>
          <a:lstStyle/>
          <a:p>
            <a:pPr>
              <a:lnSpc>
                <a:spcPct val="150000"/>
              </a:lnSpc>
            </a:pPr>
            <a:r>
              <a:rPr lang="tr-TR" sz="2400" b="1" smtClean="0">
                <a:solidFill>
                  <a:srgbClr val="0000CC"/>
                </a:solidFill>
                <a:latin typeface="Arial" charset="0"/>
                <a:cs typeface="Arial" charset="0"/>
              </a:rPr>
              <a:t>HUKUK</a:t>
            </a:r>
            <a:r>
              <a:rPr lang="tr-TR" sz="2400" b="1" smtClean="0">
                <a:solidFill>
                  <a:srgbClr val="CC0066"/>
                </a:solidFill>
                <a:latin typeface="Arial" charset="0"/>
                <a:cs typeface="Arial" charset="0"/>
              </a:rPr>
              <a:t>, yasalar çerçevesinde ne yapılabileceğini;</a:t>
            </a:r>
          </a:p>
          <a:p>
            <a:pPr>
              <a:lnSpc>
                <a:spcPct val="150000"/>
              </a:lnSpc>
            </a:pPr>
            <a:r>
              <a:rPr lang="tr-TR" sz="2400" b="1" smtClean="0">
                <a:solidFill>
                  <a:srgbClr val="0000CC"/>
                </a:solidFill>
                <a:latin typeface="Arial" charset="0"/>
                <a:cs typeface="Arial" charset="0"/>
              </a:rPr>
              <a:t>ETİK ise</a:t>
            </a:r>
            <a:r>
              <a:rPr lang="tr-TR" sz="2400" b="1" smtClean="0">
                <a:solidFill>
                  <a:srgbClr val="CC0066"/>
                </a:solidFill>
                <a:latin typeface="Arial" charset="0"/>
                <a:cs typeface="Arial" charset="0"/>
              </a:rPr>
              <a:t>, ne yapılması gerektiğini belirtir.</a:t>
            </a:r>
          </a:p>
          <a:p>
            <a:pPr>
              <a:lnSpc>
                <a:spcPct val="150000"/>
              </a:lnSpc>
            </a:pPr>
            <a:r>
              <a:rPr lang="tr-TR" sz="2400" b="1" smtClean="0">
                <a:solidFill>
                  <a:srgbClr val="CC0066"/>
                </a:solidFill>
                <a:latin typeface="Arial" charset="0"/>
                <a:cs typeface="Arial" charset="0"/>
              </a:rPr>
              <a:t>Hukuk, etik denizinde yüzer, BÜYÜK ÖLÇÜDE ETİĞE DAYANIR.</a:t>
            </a:r>
          </a:p>
          <a:p>
            <a:pPr>
              <a:lnSpc>
                <a:spcPct val="150000"/>
              </a:lnSpc>
            </a:pPr>
            <a:r>
              <a:rPr lang="tr-TR" sz="2400" b="1" smtClean="0">
                <a:solidFill>
                  <a:srgbClr val="CC0066"/>
                </a:solidFill>
                <a:latin typeface="Arial" charset="0"/>
                <a:cs typeface="Arial" charset="0"/>
              </a:rPr>
              <a:t>Hukukun amacı, adaleti gerçekleştirmektir.</a:t>
            </a:r>
          </a:p>
          <a:p>
            <a:pPr>
              <a:lnSpc>
                <a:spcPct val="150000"/>
              </a:lnSpc>
            </a:pPr>
            <a:r>
              <a:rPr lang="tr-TR" sz="2400" b="1" smtClean="0">
                <a:solidFill>
                  <a:srgbClr val="CC0066"/>
                </a:solidFill>
                <a:latin typeface="Arial" charset="0"/>
                <a:cs typeface="Arial" charset="0"/>
              </a:rPr>
              <a:t>Etiğin amacı,iyiye ve doğruya ulaşmaktır.</a:t>
            </a:r>
          </a:p>
          <a:p>
            <a:pPr>
              <a:lnSpc>
                <a:spcPct val="150000"/>
              </a:lnSpc>
            </a:pPr>
            <a:r>
              <a:rPr lang="tr-TR" sz="2400" b="1" smtClean="0">
                <a:solidFill>
                  <a:srgbClr val="CC0066"/>
                </a:solidFill>
                <a:latin typeface="Arial" charset="0"/>
                <a:cs typeface="Arial" charset="0"/>
              </a:rPr>
              <a:t>Hukuk kuralları, dışa dönüktür, yazılıdır, resmidir-devlet tarafından oluşturulur, yaptırımı vardır.</a:t>
            </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188913"/>
            <a:ext cx="7415213" cy="454025"/>
          </a:xfrm>
        </p:spPr>
        <p:txBody>
          <a:bodyPr/>
          <a:lstStyle/>
          <a:p>
            <a:r>
              <a:rPr lang="tr-TR" sz="2800" b="1" smtClean="0">
                <a:solidFill>
                  <a:srgbClr val="261CA4"/>
                </a:solidFill>
                <a:latin typeface="Arial" charset="0"/>
                <a:cs typeface="Arial" charset="0"/>
              </a:rPr>
              <a:t>ETİK MEVZUATI </a:t>
            </a:r>
          </a:p>
        </p:txBody>
      </p:sp>
      <p:sp>
        <p:nvSpPr>
          <p:cNvPr id="29699" name="Rectangle 3"/>
          <p:cNvSpPr>
            <a:spLocks noGrp="1" noChangeArrowheads="1"/>
          </p:cNvSpPr>
          <p:nvPr>
            <p:ph type="body" idx="1"/>
          </p:nvPr>
        </p:nvSpPr>
        <p:spPr>
          <a:xfrm>
            <a:off x="142875" y="642938"/>
            <a:ext cx="8497888" cy="5400675"/>
          </a:xfrm>
        </p:spPr>
        <p:txBody>
          <a:bodyPr/>
          <a:lstStyle/>
          <a:p>
            <a:pPr>
              <a:lnSpc>
                <a:spcPct val="150000"/>
              </a:lnSpc>
            </a:pPr>
            <a:r>
              <a:rPr lang="tr-TR" sz="1600" b="1" dirty="0" smtClean="0">
                <a:solidFill>
                  <a:srgbClr val="261CA4"/>
                </a:solidFill>
                <a:latin typeface="Arial" charset="0"/>
                <a:cs typeface="Arial" charset="0"/>
              </a:rPr>
              <a:t>KANUNLAR </a:t>
            </a:r>
          </a:p>
          <a:p>
            <a:pPr>
              <a:lnSpc>
                <a:spcPct val="150000"/>
              </a:lnSpc>
            </a:pPr>
            <a:r>
              <a:rPr lang="tr-TR" sz="1400" b="1" dirty="0" smtClean="0">
                <a:solidFill>
                  <a:srgbClr val="A11178"/>
                </a:solidFill>
                <a:latin typeface="Arial" charset="0"/>
                <a:cs typeface="Arial" charset="0"/>
              </a:rPr>
              <a:t>5176 Sayılı Kamu Görevlileri Etik Kurulu Kurulması ve Bazı Kanunlarda Değişiklik Yapılması Hakkında Kanun </a:t>
            </a:r>
            <a:r>
              <a:rPr lang="tr-TR" sz="1400" dirty="0" smtClean="0">
                <a:solidFill>
                  <a:srgbClr val="A11178"/>
                </a:solidFill>
                <a:latin typeface="Arial" charset="0"/>
                <a:cs typeface="Arial" charset="0"/>
              </a:rPr>
              <a:t>(25.05.2004)</a:t>
            </a:r>
            <a:r>
              <a:rPr lang="tr-TR" sz="1400" b="1" dirty="0" smtClean="0">
                <a:solidFill>
                  <a:srgbClr val="A11178"/>
                </a:solidFill>
                <a:latin typeface="Arial" charset="0"/>
                <a:cs typeface="Arial" charset="0"/>
              </a:rPr>
              <a:t> </a:t>
            </a:r>
            <a:r>
              <a:rPr lang="tr-TR" sz="1400" dirty="0" smtClean="0">
                <a:solidFill>
                  <a:srgbClr val="A11178"/>
                </a:solidFill>
                <a:latin typeface="Arial" charset="0"/>
                <a:cs typeface="Arial" charset="0"/>
              </a:rPr>
              <a:t>  </a:t>
            </a:r>
            <a:endParaRPr lang="tr-TR" sz="1400" b="1" dirty="0" smtClean="0">
              <a:solidFill>
                <a:srgbClr val="A11178"/>
              </a:solidFill>
              <a:latin typeface="Arial" charset="0"/>
              <a:cs typeface="Arial" charset="0"/>
            </a:endParaRPr>
          </a:p>
          <a:p>
            <a:pPr>
              <a:lnSpc>
                <a:spcPct val="150000"/>
              </a:lnSpc>
            </a:pPr>
            <a:r>
              <a:rPr lang="tr-TR" sz="1400" b="1" dirty="0" smtClean="0">
                <a:solidFill>
                  <a:srgbClr val="A11178"/>
                </a:solidFill>
                <a:latin typeface="Arial" charset="0"/>
                <a:cs typeface="Arial" charset="0"/>
              </a:rPr>
              <a:t>2531</a:t>
            </a:r>
            <a:r>
              <a:rPr lang="tr-TR" sz="1400" dirty="0" smtClean="0">
                <a:solidFill>
                  <a:srgbClr val="A11178"/>
                </a:solidFill>
                <a:latin typeface="Arial" charset="0"/>
                <a:cs typeface="Arial" charset="0"/>
              </a:rPr>
              <a:t> </a:t>
            </a:r>
            <a:r>
              <a:rPr lang="tr-TR" sz="1400" b="1" dirty="0" smtClean="0">
                <a:solidFill>
                  <a:srgbClr val="A11178"/>
                </a:solidFill>
                <a:latin typeface="Arial" charset="0"/>
                <a:cs typeface="Arial" charset="0"/>
              </a:rPr>
              <a:t>Sayılı Kamu Görevlerinden Ayrılanların Yapamayacakları İşler Hakkında Kanun </a:t>
            </a:r>
          </a:p>
          <a:p>
            <a:pPr>
              <a:lnSpc>
                <a:spcPct val="150000"/>
              </a:lnSpc>
            </a:pPr>
            <a:r>
              <a:rPr lang="tr-TR" sz="1400" b="1" dirty="0" smtClean="0">
                <a:solidFill>
                  <a:srgbClr val="A11178"/>
                </a:solidFill>
                <a:latin typeface="Arial" charset="0"/>
                <a:cs typeface="Arial" charset="0"/>
              </a:rPr>
              <a:t>3628 Sayılı Mal Bildiriminde Bulunulması, Rüşvet Ve Yolsuzluklarla Mücadele Kanunu</a:t>
            </a:r>
          </a:p>
          <a:p>
            <a:pPr>
              <a:lnSpc>
                <a:spcPct val="150000"/>
              </a:lnSpc>
            </a:pPr>
            <a:r>
              <a:rPr lang="tr-TR" sz="1400" b="1" dirty="0" smtClean="0">
                <a:solidFill>
                  <a:srgbClr val="261CA4"/>
                </a:solidFill>
                <a:latin typeface="Arial" charset="0"/>
                <a:cs typeface="Arial" charset="0"/>
              </a:rPr>
              <a:t>YÖNETMELİK</a:t>
            </a:r>
          </a:p>
          <a:p>
            <a:pPr>
              <a:lnSpc>
                <a:spcPct val="150000"/>
              </a:lnSpc>
            </a:pPr>
            <a:r>
              <a:rPr lang="tr-TR" sz="1400" b="1" dirty="0" smtClean="0">
                <a:solidFill>
                  <a:srgbClr val="A11178"/>
                </a:solidFill>
                <a:latin typeface="Arial" charset="0"/>
                <a:cs typeface="Arial" charset="0"/>
              </a:rPr>
              <a:t>Kamu Görevlileri Etik Davranış İlkeleri İle Başvuru Usul ve Esasları Hakkında Yönetmelik</a:t>
            </a:r>
            <a:r>
              <a:rPr lang="tr-TR" sz="1400" dirty="0" smtClean="0">
                <a:solidFill>
                  <a:srgbClr val="A11178"/>
                </a:solidFill>
                <a:latin typeface="Arial" charset="0"/>
                <a:cs typeface="Arial" charset="0"/>
              </a:rPr>
              <a:t> (13 Nisan 2005).</a:t>
            </a:r>
          </a:p>
          <a:p>
            <a:pPr>
              <a:lnSpc>
                <a:spcPct val="150000"/>
              </a:lnSpc>
            </a:pPr>
            <a:r>
              <a:rPr lang="tr-TR" sz="1400" b="1" dirty="0" smtClean="0">
                <a:solidFill>
                  <a:srgbClr val="0000CC"/>
                </a:solidFill>
                <a:latin typeface="Arial" charset="0"/>
                <a:cs typeface="Arial" charset="0"/>
              </a:rPr>
              <a:t>GENELGELER</a:t>
            </a:r>
          </a:p>
          <a:p>
            <a:pPr>
              <a:lnSpc>
                <a:spcPct val="150000"/>
              </a:lnSpc>
            </a:pPr>
            <a:r>
              <a:rPr lang="tr-TR" sz="1400" b="1" dirty="0" smtClean="0">
                <a:latin typeface="Arial" charset="0"/>
                <a:cs typeface="Arial" charset="0"/>
              </a:rPr>
              <a:t>2006/44 Etik Davranış İlkeleri</a:t>
            </a:r>
            <a:r>
              <a:rPr lang="tr-TR" sz="1400" dirty="0" smtClean="0">
                <a:latin typeface="Arial" charset="0"/>
                <a:cs typeface="Arial" charset="0"/>
              </a:rPr>
              <a:t> </a:t>
            </a:r>
          </a:p>
          <a:p>
            <a:pPr>
              <a:lnSpc>
                <a:spcPct val="150000"/>
              </a:lnSpc>
            </a:pPr>
            <a:r>
              <a:rPr lang="tr-TR" sz="1400" b="1" u="sng" dirty="0" smtClean="0">
                <a:latin typeface="Arial" charset="0"/>
                <a:cs typeface="Arial" charset="0"/>
              </a:rPr>
              <a:t>2010/23 Etik Eğitim Verilmesi</a:t>
            </a:r>
          </a:p>
          <a:p>
            <a:pPr>
              <a:lnSpc>
                <a:spcPct val="150000"/>
              </a:lnSpc>
              <a:buFontTx/>
              <a:buNone/>
            </a:pPr>
            <a:r>
              <a:rPr lang="tr-TR" sz="1400" b="1" dirty="0" smtClean="0">
                <a:solidFill>
                  <a:srgbClr val="0000CC"/>
                </a:solidFill>
                <a:latin typeface="Arial" charset="0"/>
                <a:cs typeface="Arial" charset="0"/>
              </a:rPr>
              <a:t>       AYRICA: </a:t>
            </a:r>
          </a:p>
          <a:p>
            <a:pPr lvl="2">
              <a:lnSpc>
                <a:spcPct val="150000"/>
              </a:lnSpc>
              <a:buFontTx/>
              <a:buChar char="o"/>
            </a:pPr>
            <a:r>
              <a:rPr lang="tr-TR" sz="1400" b="1" dirty="0" smtClean="0">
                <a:solidFill>
                  <a:srgbClr val="A11178"/>
                </a:solidFill>
                <a:latin typeface="Arial" charset="0"/>
                <a:cs typeface="Arial" charset="0"/>
              </a:rPr>
              <a:t>657 Sayılı Devlet Memurları Kanunu,</a:t>
            </a:r>
          </a:p>
          <a:p>
            <a:pPr lvl="2">
              <a:lnSpc>
                <a:spcPct val="150000"/>
              </a:lnSpc>
              <a:buFontTx/>
              <a:buChar char="o"/>
            </a:pPr>
            <a:r>
              <a:rPr lang="tr-TR" sz="1400" b="1" dirty="0" smtClean="0">
                <a:solidFill>
                  <a:srgbClr val="A11178"/>
                </a:solidFill>
                <a:latin typeface="Arial" charset="0"/>
                <a:cs typeface="Arial" charset="0"/>
              </a:rPr>
              <a:t>5237 sayılı Türk Ceza Kanunu (247-266)</a:t>
            </a:r>
          </a:p>
          <a:p>
            <a:pPr>
              <a:lnSpc>
                <a:spcPct val="150000"/>
              </a:lnSpc>
              <a:buFontTx/>
              <a:buNone/>
            </a:pPr>
            <a:endParaRPr lang="tr-TR" sz="1600" dirty="0" smtClean="0">
              <a:solidFill>
                <a:srgbClr val="FF0000"/>
              </a:solidFill>
              <a:latin typeface="Arial" charset="0"/>
              <a:cs typeface="Arial" charset="0"/>
            </a:endParaRPr>
          </a:p>
          <a:p>
            <a:pPr>
              <a:lnSpc>
                <a:spcPct val="150000"/>
              </a:lnSpc>
            </a:pPr>
            <a:endParaRPr lang="tr-TR" sz="1400" b="1" dirty="0" smtClean="0">
              <a:latin typeface="Arial" charset="0"/>
              <a:cs typeface="Arial" charset="0"/>
            </a:endParaRPr>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74637"/>
            <a:ext cx="8229600" cy="1066131"/>
          </a:xfrm>
        </p:spPr>
        <p:txBody>
          <a:bodyPr>
            <a:noAutofit/>
          </a:bodyPr>
          <a:lstStyle/>
          <a:p>
            <a:r>
              <a:rPr lang="tr-TR" sz="2800" b="1" dirty="0">
                <a:solidFill>
                  <a:srgbClr val="FF0000"/>
                </a:solidFill>
              </a:rPr>
              <a:t>EĞİTİM -ÖĞRETİM HİZMETİ VERENLER İÇİN MESLEKİ ETİK İLKELER</a:t>
            </a:r>
            <a:endParaRPr lang="tr-TR" sz="2800" dirty="0">
              <a:solidFill>
                <a:srgbClr val="FF0000"/>
              </a:solidFill>
            </a:endParaRPr>
          </a:p>
        </p:txBody>
      </p:sp>
      <p:sp>
        <p:nvSpPr>
          <p:cNvPr id="3" name="İçerik Yer Tutucusu 2"/>
          <p:cNvSpPr>
            <a:spLocks noGrp="1"/>
          </p:cNvSpPr>
          <p:nvPr>
            <p:ph idx="1"/>
          </p:nvPr>
        </p:nvSpPr>
        <p:spPr>
          <a:xfrm>
            <a:off x="457200" y="1340769"/>
            <a:ext cx="8229600" cy="5400600"/>
          </a:xfrm>
        </p:spPr>
        <p:txBody>
          <a:bodyPr>
            <a:normAutofit fontScale="92500" lnSpcReduction="10000"/>
          </a:bodyPr>
          <a:lstStyle/>
          <a:p>
            <a:r>
              <a:rPr lang="tr-TR" b="1" dirty="0" smtClean="0">
                <a:solidFill>
                  <a:srgbClr val="FF0000"/>
                </a:solidFill>
              </a:rPr>
              <a:t>I-ÖĞRENCİLER </a:t>
            </a:r>
            <a:r>
              <a:rPr lang="tr-TR" b="1" dirty="0">
                <a:solidFill>
                  <a:srgbClr val="FF0000"/>
                </a:solidFill>
              </a:rPr>
              <a:t>İLE İLİŞKİLERDE ETİK İLKELER</a:t>
            </a:r>
            <a:endParaRPr lang="tr-TR" dirty="0">
              <a:solidFill>
                <a:srgbClr val="FF0000"/>
              </a:solidFill>
            </a:endParaRPr>
          </a:p>
          <a:p>
            <a:r>
              <a:rPr lang="tr-TR" b="1" dirty="0">
                <a:solidFill>
                  <a:srgbClr val="FFC000"/>
                </a:solidFill>
              </a:rPr>
              <a:t>1. Sevgi ve Saygı</a:t>
            </a:r>
            <a:endParaRPr lang="tr-TR" dirty="0">
              <a:solidFill>
                <a:srgbClr val="FFC000"/>
              </a:solidFill>
            </a:endParaRPr>
          </a:p>
          <a:p>
            <a:r>
              <a:rPr lang="tr-TR" dirty="0"/>
              <a:t>Eğitim ve öğretim faaliyetleri başlangıcından son aşamasına kadar, sevgi ve saygı üzerine dayandırılır. Eğitimci; herhangi bir düzey farkı ve eksikliği gözetmeden bütün öğrencileri severek, sevdiğini hissettirerek, onlara sevgiyi aşılar. Küçüklere karşı sevginin, büyüklere karşı saygının önemini anlatırken öncelikle kendisi örnek olur, öğrenciyi utandıracak, onurunu kıracak söz ve davranışlardan hassasiyetle kaçınır.</a:t>
            </a:r>
          </a:p>
          <a:p>
            <a:r>
              <a:rPr lang="tr-TR" b="1" dirty="0">
                <a:solidFill>
                  <a:srgbClr val="FFC000"/>
                </a:solidFill>
              </a:rPr>
              <a:t>2. İyi Örnek Olma</a:t>
            </a:r>
            <a:endParaRPr lang="tr-TR" dirty="0">
              <a:solidFill>
                <a:srgbClr val="FFC000"/>
              </a:solidFill>
            </a:endParaRPr>
          </a:p>
          <a:p>
            <a:r>
              <a:rPr lang="tr-TR" dirty="0"/>
              <a:t>Eğitimci; söz, davranış, hal, hareket ve görüntüsü ile öğrencilere iyi örnek olur, bilgi birikimiyle öğrencilerde öğrenme istek ve azmini uyandırır. Kötü örnek oluşturacak tutum ve davranışlardan kaçınır.</a:t>
            </a:r>
          </a:p>
          <a:p>
            <a:r>
              <a:rPr lang="tr-TR" b="1" dirty="0">
                <a:solidFill>
                  <a:srgbClr val="FFC000"/>
                </a:solidFill>
              </a:rPr>
              <a:t>3.Anlayışlı ve Hoşgörülü Olma</a:t>
            </a:r>
            <a:endParaRPr lang="tr-TR" dirty="0">
              <a:solidFill>
                <a:srgbClr val="FFC000"/>
              </a:solidFill>
            </a:endParaRPr>
          </a:p>
          <a:p>
            <a:r>
              <a:rPr lang="tr-TR" dirty="0"/>
              <a:t>Eğitimci, özellikleri bakımından farklılık gösteren bütün öğrencilere diğerleri gibi anlayış ve hoşgörü ile yaklaşır</a:t>
            </a:r>
            <a:r>
              <a:rPr lang="tr-TR" dirty="0" smtClean="0"/>
              <a:t>.</a:t>
            </a:r>
            <a:endParaRPr lang="tr-TR" dirty="0"/>
          </a:p>
        </p:txBody>
      </p:sp>
    </p:spTree>
    <p:extLst>
      <p:ext uri="{BB962C8B-B14F-4D97-AF65-F5344CB8AC3E}">
        <p14:creationId xmlns:p14="http://schemas.microsoft.com/office/powerpoint/2010/main" xmlns="" val="391889904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525343"/>
          </a:xfrm>
        </p:spPr>
        <p:txBody>
          <a:bodyPr>
            <a:normAutofit lnSpcReduction="10000"/>
          </a:bodyPr>
          <a:lstStyle/>
          <a:p>
            <a:r>
              <a:rPr lang="tr-TR" b="1" dirty="0">
                <a:solidFill>
                  <a:srgbClr val="FFC000"/>
                </a:solidFill>
              </a:rPr>
              <a:t>4. Adil ve Eşit Davranma</a:t>
            </a:r>
            <a:endParaRPr lang="tr-TR" dirty="0">
              <a:solidFill>
                <a:srgbClr val="FFC000"/>
              </a:solidFill>
            </a:endParaRPr>
          </a:p>
          <a:p>
            <a:r>
              <a:rPr lang="tr-TR" dirty="0" smtClean="0"/>
              <a:t>Eğitimci</a:t>
            </a:r>
            <a:r>
              <a:rPr lang="tr-TR" dirty="0"/>
              <a:t>; mesleğini icra ederken öncelikle insan haklarına saygı duyarak; ırk, dil, din, renk, siyasi görüş ve aile statüsü gözetmeden, öğrencilere adil ve eşit davranır. Öğrencilere eğitim-öğretim fırsatlarından adil yararlanma hakkı tanır, her öğrenciye eşit şekilde ilgi göstererek onların iyi yetişmelerini sağlar.</a:t>
            </a:r>
          </a:p>
          <a:p>
            <a:r>
              <a:rPr lang="tr-TR" b="1" dirty="0">
                <a:solidFill>
                  <a:srgbClr val="FFC000"/>
                </a:solidFill>
              </a:rPr>
              <a:t>5. Öğrencinin Gelişimini Gözetme</a:t>
            </a:r>
            <a:endParaRPr lang="tr-TR" dirty="0">
              <a:solidFill>
                <a:srgbClr val="FFC000"/>
              </a:solidFill>
            </a:endParaRPr>
          </a:p>
          <a:p>
            <a:r>
              <a:rPr lang="tr-TR" dirty="0"/>
              <a:t>Eğitimci; öğrencilerin fiziksel, duygusal, sosyal, kültürel ve ahlaki gelişimlerini gözetir, bu doğrultuda öğrencileri ile samimi ve güvene dayalı iletişim kurar. Derslerde öğrencilerin kendini rahat bir şekilde ifade etmesi, derse katılımları konusunda onları cesaretlendirir. Bedenen ve ruhen sağlıklı, iyi ahlaklı, kendine güvenen, sorumluluk sahibi bireyler yetiştirmek için gereken çabayı gösterir.</a:t>
            </a:r>
          </a:p>
          <a:p>
            <a:r>
              <a:rPr lang="tr-TR" b="1" dirty="0">
                <a:solidFill>
                  <a:srgbClr val="FFC000"/>
                </a:solidFill>
              </a:rPr>
              <a:t>6. Öğrenciye Ait Bilgileri Saklama</a:t>
            </a:r>
            <a:endParaRPr lang="tr-TR" dirty="0">
              <a:solidFill>
                <a:srgbClr val="FFC000"/>
              </a:solidFill>
            </a:endParaRPr>
          </a:p>
          <a:p>
            <a:r>
              <a:rPr lang="tr-TR" dirty="0"/>
              <a:t>Eğitimci; öğrenciyle ilgili edindiği bilgilerin gizliliğine riayet eder, yasal zorunluluklar ve acil durumlar dışında bu gizli bilgileri korur ve kimseyle paylaşmaz. Öğrencinin özel hayatına ait bilgileri, ailesinin dışında kimseye açıklamaz.</a:t>
            </a:r>
          </a:p>
          <a:p>
            <a:endParaRPr lang="tr-TR" dirty="0"/>
          </a:p>
          <a:p>
            <a:endParaRPr lang="tr-TR" dirty="0"/>
          </a:p>
        </p:txBody>
      </p:sp>
    </p:spTree>
    <p:extLst>
      <p:ext uri="{BB962C8B-B14F-4D97-AF65-F5344CB8AC3E}">
        <p14:creationId xmlns:p14="http://schemas.microsoft.com/office/powerpoint/2010/main" xmlns="" val="221181967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6192687"/>
          </a:xfrm>
        </p:spPr>
        <p:txBody>
          <a:bodyPr>
            <a:normAutofit/>
          </a:bodyPr>
          <a:lstStyle/>
          <a:p>
            <a:r>
              <a:rPr lang="tr-TR" sz="2800" b="1" dirty="0">
                <a:solidFill>
                  <a:srgbClr val="FFC000"/>
                </a:solidFill>
              </a:rPr>
              <a:t>7. Menfi Psikolojik Durumları Yansıtmama </a:t>
            </a:r>
            <a:endParaRPr lang="tr-TR" sz="2800" dirty="0">
              <a:solidFill>
                <a:srgbClr val="FFC000"/>
              </a:solidFill>
            </a:endParaRPr>
          </a:p>
          <a:p>
            <a:pPr marL="0" indent="0">
              <a:buNone/>
            </a:pPr>
            <a:r>
              <a:rPr lang="tr-TR" sz="2800" dirty="0"/>
              <a:t>  Eğitimci; kişisel, ailevi ve çevresel nedenlerle üzüntü, sıkıntı, mutsuzluk gibi kişisel durumlarını öğrencilere yansıtmaz ve onları açıklamaz. </a:t>
            </a:r>
            <a:r>
              <a:rPr lang="tr-TR" sz="2800" b="1" dirty="0"/>
              <a:t> </a:t>
            </a:r>
            <a:endParaRPr lang="tr-TR" sz="2800" dirty="0"/>
          </a:p>
          <a:p>
            <a:r>
              <a:rPr lang="tr-TR" sz="2800" b="1" dirty="0">
                <a:solidFill>
                  <a:srgbClr val="FFC000"/>
                </a:solidFill>
              </a:rPr>
              <a:t>8. Kötü Muameleden Kaçınma </a:t>
            </a:r>
            <a:endParaRPr lang="tr-TR" sz="2800" dirty="0">
              <a:solidFill>
                <a:srgbClr val="FFC000"/>
              </a:solidFill>
            </a:endParaRPr>
          </a:p>
          <a:p>
            <a:pPr marL="0" indent="0">
              <a:buNone/>
            </a:pPr>
            <a:r>
              <a:rPr lang="tr-TR" sz="2800" dirty="0"/>
              <a:t>Eğitimci; öğrencinin beden ve ruh sağlığını, fiziksel, sosyal gelişimini ve eğitimini olumsuz yönde etkileyecek şekilde davranmaz. Bir öğrencinin okul içinde ve okul dışında kötü muameleye uğradığını fark ettiğinde gerekli tedbirleri alır, durumu yetkili makamlara bildirir</a:t>
            </a:r>
            <a:r>
              <a:rPr lang="tr-TR" dirty="0"/>
              <a:t>.</a:t>
            </a:r>
          </a:p>
          <a:p>
            <a:endParaRPr lang="tr-TR" dirty="0"/>
          </a:p>
        </p:txBody>
      </p:sp>
    </p:spTree>
    <p:extLst>
      <p:ext uri="{BB962C8B-B14F-4D97-AF65-F5344CB8AC3E}">
        <p14:creationId xmlns:p14="http://schemas.microsoft.com/office/powerpoint/2010/main" xmlns="" val="243475287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6408711"/>
          </a:xfrm>
        </p:spPr>
        <p:txBody>
          <a:bodyPr>
            <a:normAutofit/>
          </a:bodyPr>
          <a:lstStyle/>
          <a:p>
            <a:r>
              <a:rPr lang="tr-TR" b="1" dirty="0">
                <a:solidFill>
                  <a:srgbClr val="FF0000"/>
                </a:solidFill>
              </a:rPr>
              <a:t>II-EĞİTİM MESLEĞİNE İLİŞKİN ETİK İLKELER</a:t>
            </a:r>
            <a:endParaRPr lang="tr-TR" dirty="0">
              <a:solidFill>
                <a:srgbClr val="FF0000"/>
              </a:solidFill>
            </a:endParaRPr>
          </a:p>
          <a:p>
            <a:r>
              <a:rPr lang="tr-TR" b="1" dirty="0">
                <a:solidFill>
                  <a:srgbClr val="FFC000"/>
                </a:solidFill>
              </a:rPr>
              <a:t>9. Mesleki Yeterlilik</a:t>
            </a:r>
            <a:endParaRPr lang="tr-TR" dirty="0">
              <a:solidFill>
                <a:srgbClr val="FFC000"/>
              </a:solidFill>
            </a:endParaRPr>
          </a:p>
          <a:p>
            <a:r>
              <a:rPr lang="tr-TR" dirty="0"/>
              <a:t>Eğitimci; saygın ve onurlu bir mesleğin mensubu olduğu bilinci ile hareket eder. Görevinin gerektirdiği bilgi, nitelik ve yeteneklere sahip olabilmek için, her türlü bilgiyi, bilimsel ve teknolojik gelişmeleri takip ederek gelişimini sürdürür. Mesleğini sevmediği izlenimini gösterecek davranışlardan kaçınır.</a:t>
            </a:r>
          </a:p>
          <a:p>
            <a:r>
              <a:rPr lang="tr-TR" b="1" dirty="0">
                <a:solidFill>
                  <a:srgbClr val="FFC000"/>
                </a:solidFill>
              </a:rPr>
              <a:t>10. Sağlıklı ve Güvenli Eğitim Ortamı Sağlama</a:t>
            </a:r>
            <a:endParaRPr lang="tr-TR" dirty="0">
              <a:solidFill>
                <a:srgbClr val="FFC000"/>
              </a:solidFill>
            </a:endParaRPr>
          </a:p>
          <a:p>
            <a:r>
              <a:rPr lang="tr-TR" dirty="0"/>
              <a:t>Eğitimci, eğitim ve öğretim ortamında öğrenci sağlığını ve güvenliğini tehdit edebilecek her türlü unsurun ortadan kaldırılması konusunda üzerine düşen sorumluluğu yerine getirir, eğitim ve öğretimin güven ve düzen içinde yapılmasını sağlar.</a:t>
            </a:r>
          </a:p>
          <a:p>
            <a:r>
              <a:rPr lang="tr-TR" b="1" dirty="0">
                <a:solidFill>
                  <a:srgbClr val="FFC000"/>
                </a:solidFill>
              </a:rPr>
              <a:t>11. Mesai ve Ders Saatlerine Uyma</a:t>
            </a:r>
            <a:endParaRPr lang="tr-TR" dirty="0">
              <a:solidFill>
                <a:srgbClr val="FFC000"/>
              </a:solidFill>
            </a:endParaRPr>
          </a:p>
          <a:p>
            <a:r>
              <a:rPr lang="tr-TR" dirty="0"/>
              <a:t>Eğitimci, mesai ve ders saatlerine titizlikle uyar; derse geç girerek, dersten erken ayrılarak ya da gerçeğe aykırı mazeretler üreterek eğitim sürecini kesintiye uğratmaz. Ders saatlerini etkin ve verimli kullanır. Dersten geç ayrılmak suretiyle öğrencinin dinlenme hakkını engellemez.</a:t>
            </a:r>
          </a:p>
          <a:p>
            <a:endParaRPr lang="tr-TR" dirty="0"/>
          </a:p>
        </p:txBody>
      </p:sp>
    </p:spTree>
    <p:extLst>
      <p:ext uri="{BB962C8B-B14F-4D97-AF65-F5344CB8AC3E}">
        <p14:creationId xmlns:p14="http://schemas.microsoft.com/office/powerpoint/2010/main" xmlns="" val="71554783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y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253</TotalTime>
  <Words>1288</Words>
  <Application>Microsoft Office PowerPoint</Application>
  <PresentationFormat>Ekran Gösterisi (4:3)</PresentationFormat>
  <Paragraphs>111</Paragraphs>
  <Slides>18</Slides>
  <Notes>1</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İyon</vt:lpstr>
      <vt:lpstr>Slayt 1</vt:lpstr>
      <vt:lpstr>Slayt 2</vt:lpstr>
      <vt:lpstr>Slayt 3</vt:lpstr>
      <vt:lpstr>ETİK-HUKUK</vt:lpstr>
      <vt:lpstr>ETİK MEVZUATI </vt:lpstr>
      <vt:lpstr>EĞİTİM -ÖĞRETİM HİZMETİ VERENLER İÇİN MESLEKİ ETİK İLKELER</vt:lpstr>
      <vt:lpstr>Slayt 7</vt:lpstr>
      <vt:lpstr>Slayt 8</vt:lpstr>
      <vt:lpstr>Slayt 9</vt:lpstr>
      <vt:lpstr>Slayt 10</vt:lpstr>
      <vt:lpstr>Slayt 11</vt:lpstr>
      <vt:lpstr>Slayt 12</vt:lpstr>
      <vt:lpstr>Slayt 13</vt:lpstr>
      <vt:lpstr>Slayt 14</vt:lpstr>
      <vt:lpstr>Slayt 15</vt:lpstr>
      <vt:lpstr>Slayt 16</vt:lpstr>
      <vt:lpstr>SONUÇ</vt:lpstr>
      <vt:lpstr>Son söz</vt:lpstr>
    </vt:vector>
  </TitlesOfParts>
  <Company>rocco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Fotoğraf Albümü</dc:title>
  <dc:creator>pc</dc:creator>
  <cp:lastModifiedBy>Ruhi Akpınar</cp:lastModifiedBy>
  <cp:revision>44</cp:revision>
  <dcterms:created xsi:type="dcterms:W3CDTF">2012-11-27T22:05:17Z</dcterms:created>
  <dcterms:modified xsi:type="dcterms:W3CDTF">2016-11-11T11:18:03Z</dcterms:modified>
</cp:coreProperties>
</file>